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80"/>
  </p:notesMasterIdLst>
  <p:sldIdLst>
    <p:sldId id="256" r:id="rId2"/>
    <p:sldId id="349" r:id="rId3"/>
    <p:sldId id="257" r:id="rId4"/>
    <p:sldId id="259" r:id="rId5"/>
    <p:sldId id="264" r:id="rId6"/>
    <p:sldId id="265" r:id="rId7"/>
    <p:sldId id="409" r:id="rId8"/>
    <p:sldId id="373" r:id="rId9"/>
    <p:sldId id="262" r:id="rId10"/>
    <p:sldId id="374" r:id="rId11"/>
    <p:sldId id="268" r:id="rId12"/>
    <p:sldId id="410" r:id="rId13"/>
    <p:sldId id="300" r:id="rId14"/>
    <p:sldId id="411" r:id="rId15"/>
    <p:sldId id="302" r:id="rId16"/>
    <p:sldId id="412" r:id="rId17"/>
    <p:sldId id="362" r:id="rId18"/>
    <p:sldId id="413" r:id="rId19"/>
    <p:sldId id="306" r:id="rId20"/>
    <p:sldId id="414" r:id="rId21"/>
    <p:sldId id="360" r:id="rId22"/>
    <p:sldId id="415" r:id="rId23"/>
    <p:sldId id="366" r:id="rId24"/>
    <p:sldId id="416" r:id="rId25"/>
    <p:sldId id="308" r:id="rId26"/>
    <p:sldId id="417" r:id="rId27"/>
    <p:sldId id="368" r:id="rId28"/>
    <p:sldId id="418" r:id="rId29"/>
    <p:sldId id="310" r:id="rId30"/>
    <p:sldId id="419" r:id="rId31"/>
    <p:sldId id="312" r:id="rId32"/>
    <p:sldId id="420" r:id="rId33"/>
    <p:sldId id="364" r:id="rId34"/>
    <p:sldId id="421" r:id="rId35"/>
    <p:sldId id="314" r:id="rId36"/>
    <p:sldId id="422" r:id="rId37"/>
    <p:sldId id="316" r:id="rId38"/>
    <p:sldId id="423" r:id="rId39"/>
    <p:sldId id="318" r:id="rId40"/>
    <p:sldId id="424" r:id="rId41"/>
    <p:sldId id="320" r:id="rId42"/>
    <p:sldId id="455" r:id="rId43"/>
    <p:sldId id="322" r:id="rId44"/>
    <p:sldId id="456" r:id="rId45"/>
    <p:sldId id="324" r:id="rId46"/>
    <p:sldId id="457" r:id="rId47"/>
    <p:sldId id="326" r:id="rId48"/>
    <p:sldId id="458" r:id="rId49"/>
    <p:sldId id="337" r:id="rId50"/>
    <p:sldId id="459" r:id="rId51"/>
    <p:sldId id="339" r:id="rId52"/>
    <p:sldId id="460" r:id="rId53"/>
    <p:sldId id="341" r:id="rId54"/>
    <p:sldId id="461" r:id="rId55"/>
    <p:sldId id="343" r:id="rId56"/>
    <p:sldId id="462" r:id="rId57"/>
    <p:sldId id="372" r:id="rId58"/>
    <p:sldId id="463" r:id="rId59"/>
    <p:sldId id="370" r:id="rId60"/>
    <p:sldId id="464" r:id="rId61"/>
    <p:sldId id="352" r:id="rId62"/>
    <p:sldId id="465" r:id="rId63"/>
    <p:sldId id="354" r:id="rId64"/>
    <p:sldId id="466" r:id="rId65"/>
    <p:sldId id="357" r:id="rId66"/>
    <p:sldId id="467" r:id="rId67"/>
    <p:sldId id="345" r:id="rId68"/>
    <p:sldId id="468" r:id="rId69"/>
    <p:sldId id="347" r:id="rId70"/>
    <p:sldId id="469" r:id="rId71"/>
    <p:sldId id="328" r:id="rId72"/>
    <p:sldId id="384" r:id="rId73"/>
    <p:sldId id="334" r:id="rId74"/>
    <p:sldId id="383" r:id="rId75"/>
    <p:sldId id="335" r:id="rId76"/>
    <p:sldId id="382" r:id="rId77"/>
    <p:sldId id="359" r:id="rId78"/>
    <p:sldId id="381" r:id="rId79"/>
  </p:sldIdLst>
  <p:sldSz cx="7775575" cy="55435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Ubuntu" panose="020B0504030602030204" pitchFamily="34" charset="0"/>
      <p:regular r:id="rId88"/>
      <p:bold r:id="rId89"/>
      <p:italic r:id="rId90"/>
      <p:boldItalic r:id="rId91"/>
    </p:embeddedFont>
    <p:embeddedFont>
      <p:font typeface="Ubuntu Light" panose="020B0304030602030204" pitchFamily="34" charset="0"/>
      <p:regular r:id="rId92"/>
      <p:italic r:id="rId9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oerd Kranendonk" initials="SK" lastIdx="8" clrIdx="0">
    <p:extLst>
      <p:ext uri="{19B8F6BF-5375-455C-9EA6-DF929625EA0E}">
        <p15:presenceInfo xmlns:p15="http://schemas.microsoft.com/office/powerpoint/2012/main" userId="acef0a9426a7f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1100"/>
    <a:srgbClr val="FFC2E8"/>
    <a:srgbClr val="DE8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66"/>
    <p:restoredTop sz="96327"/>
  </p:normalViewPr>
  <p:slideViewPr>
    <p:cSldViewPr snapToObjects="1">
      <p:cViewPr varScale="1">
        <p:scale>
          <a:sx n="153" d="100"/>
          <a:sy n="153" d="100"/>
        </p:scale>
        <p:origin x="156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10/02/2022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39201" rtl="0" eaLnBrk="1" latinLnBrk="0" hangingPunct="1">
      <a:defRPr sz="839" kern="1200">
        <a:solidFill>
          <a:schemeClr val="tx1"/>
        </a:solidFill>
        <a:latin typeface="+mn-lt"/>
        <a:ea typeface="+mn-ea"/>
        <a:cs typeface="+mn-cs"/>
      </a:defRPr>
    </a:lvl1pPr>
    <a:lvl2pPr marL="319600" algn="l" defTabSz="639201" rtl="0" eaLnBrk="1" latinLnBrk="0" hangingPunct="1">
      <a:defRPr sz="839" kern="1200">
        <a:solidFill>
          <a:schemeClr val="tx1"/>
        </a:solidFill>
        <a:latin typeface="+mn-lt"/>
        <a:ea typeface="+mn-ea"/>
        <a:cs typeface="+mn-cs"/>
      </a:defRPr>
    </a:lvl2pPr>
    <a:lvl3pPr marL="639201" algn="l" defTabSz="639201" rtl="0" eaLnBrk="1" latinLnBrk="0" hangingPunct="1">
      <a:defRPr sz="839" kern="1200">
        <a:solidFill>
          <a:schemeClr val="tx1"/>
        </a:solidFill>
        <a:latin typeface="+mn-lt"/>
        <a:ea typeface="+mn-ea"/>
        <a:cs typeface="+mn-cs"/>
      </a:defRPr>
    </a:lvl3pPr>
    <a:lvl4pPr marL="958800" algn="l" defTabSz="639201" rtl="0" eaLnBrk="1" latinLnBrk="0" hangingPunct="1">
      <a:defRPr sz="839" kern="1200">
        <a:solidFill>
          <a:schemeClr val="tx1"/>
        </a:solidFill>
        <a:latin typeface="+mn-lt"/>
        <a:ea typeface="+mn-ea"/>
        <a:cs typeface="+mn-cs"/>
      </a:defRPr>
    </a:lvl4pPr>
    <a:lvl5pPr marL="1278402" algn="l" defTabSz="639201" rtl="0" eaLnBrk="1" latinLnBrk="0" hangingPunct="1">
      <a:defRPr sz="839" kern="1200">
        <a:solidFill>
          <a:schemeClr val="tx1"/>
        </a:solidFill>
        <a:latin typeface="+mn-lt"/>
        <a:ea typeface="+mn-ea"/>
        <a:cs typeface="+mn-cs"/>
      </a:defRPr>
    </a:lvl5pPr>
    <a:lvl6pPr marL="1598002" algn="l" defTabSz="639201" rtl="0" eaLnBrk="1" latinLnBrk="0" hangingPunct="1">
      <a:defRPr sz="839" kern="1200">
        <a:solidFill>
          <a:schemeClr val="tx1"/>
        </a:solidFill>
        <a:latin typeface="+mn-lt"/>
        <a:ea typeface="+mn-ea"/>
        <a:cs typeface="+mn-cs"/>
      </a:defRPr>
    </a:lvl6pPr>
    <a:lvl7pPr marL="1917602" algn="l" defTabSz="639201" rtl="0" eaLnBrk="1" latinLnBrk="0" hangingPunct="1">
      <a:defRPr sz="839" kern="1200">
        <a:solidFill>
          <a:schemeClr val="tx1"/>
        </a:solidFill>
        <a:latin typeface="+mn-lt"/>
        <a:ea typeface="+mn-ea"/>
        <a:cs typeface="+mn-cs"/>
      </a:defRPr>
    </a:lvl7pPr>
    <a:lvl8pPr marL="2237203" algn="l" defTabSz="639201" rtl="0" eaLnBrk="1" latinLnBrk="0" hangingPunct="1">
      <a:defRPr sz="839" kern="1200">
        <a:solidFill>
          <a:schemeClr val="tx1"/>
        </a:solidFill>
        <a:latin typeface="+mn-lt"/>
        <a:ea typeface="+mn-ea"/>
        <a:cs typeface="+mn-cs"/>
      </a:defRPr>
    </a:lvl8pPr>
    <a:lvl9pPr marL="2556804" algn="l" defTabSz="639201" rtl="0" eaLnBrk="1" latinLnBrk="0" hangingPunct="1">
      <a:defRPr sz="83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24</a:t>
            </a:fld>
            <a:endParaRPr lang="en-NL"/>
          </a:p>
        </p:txBody>
      </p:sp>
    </p:spTree>
    <p:extLst>
      <p:ext uri="{BB962C8B-B14F-4D97-AF65-F5344CB8AC3E}">
        <p14:creationId xmlns:p14="http://schemas.microsoft.com/office/powerpoint/2010/main" val="1269533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26</a:t>
            </a:fld>
            <a:endParaRPr lang="en-NL"/>
          </a:p>
        </p:txBody>
      </p:sp>
    </p:spTree>
    <p:extLst>
      <p:ext uri="{BB962C8B-B14F-4D97-AF65-F5344CB8AC3E}">
        <p14:creationId xmlns:p14="http://schemas.microsoft.com/office/powerpoint/2010/main" val="2878435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userDrawn="1"/>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8" y="2236026"/>
            <a:ext cx="5607059" cy="1071497"/>
          </a:xfrm>
        </p:spPr>
        <p:txBody>
          <a:bodyPr>
            <a:noAutofit/>
          </a:bodyPr>
          <a:lstStyle>
            <a:lvl1pPr algn="ctr">
              <a:defRPr sz="9260">
                <a:latin typeface="Marvel" pitchFamily="2" charset="0"/>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7" y="3275831"/>
            <a:ext cx="5607059" cy="250711"/>
          </a:xfrm>
        </p:spPr>
        <p:txBody>
          <a:bodyPr>
            <a:normAutofit/>
          </a:bodyPr>
          <a:lstStyle>
            <a:lvl1pPr marL="0" indent="0" algn="ctr">
              <a:buNone/>
              <a:defRPr sz="1030">
                <a:solidFill>
                  <a:schemeClr val="tx1">
                    <a:lumMod val="50000"/>
                    <a:lumOff val="50000"/>
                  </a:schemeClr>
                </a:solidFill>
                <a:latin typeface="Ubuntu" panose="020B0504030602030204" pitchFamily="34" charset="0"/>
              </a:defRPr>
            </a:lvl1pPr>
            <a:lvl2pPr marL="369555" indent="0">
              <a:buNone/>
              <a:defRPr/>
            </a:lvl2pPr>
            <a:lvl3pPr marL="739110" indent="0">
              <a:buNone/>
              <a:defRPr/>
            </a:lvl3pPr>
            <a:lvl4pPr marL="1108665" indent="0">
              <a:buNone/>
              <a:defRPr/>
            </a:lvl4pPr>
            <a:lvl5pPr marL="1478219" indent="0">
              <a:buNone/>
              <a:defRPr/>
            </a:lvl5pPr>
          </a:lstStyle>
          <a:p>
            <a:pPr lvl="0"/>
            <a:r>
              <a:rPr lang="en-NL" dirty="0"/>
              <a:t>Subtitle here</a:t>
            </a:r>
          </a:p>
        </p:txBody>
      </p:sp>
    </p:spTree>
    <p:extLst>
      <p:ext uri="{BB962C8B-B14F-4D97-AF65-F5344CB8AC3E}">
        <p14:creationId xmlns:p14="http://schemas.microsoft.com/office/powerpoint/2010/main" val="1127734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5000" b="1">
                <a:solidFill>
                  <a:schemeClr val="bg1"/>
                </a:solidFill>
                <a:latin typeface="Ubuntu" panose="020B0504030602030204" pitchFamily="34"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userDrawn="1"/>
        </p:nvGrpSpPr>
        <p:grpSpPr>
          <a:xfrm>
            <a:off x="3083369" y="2915791"/>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Oval 16">
              <a:extLst>
                <a:ext uri="{FF2B5EF4-FFF2-40B4-BE49-F238E27FC236}">
                  <a16:creationId xmlns:a16="http://schemas.microsoft.com/office/drawing/2014/main" id="{D0931F89-E494-F847-9320-BFE47B71171B}"/>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D955E520-0FC9-554F-80A6-322FD212AB3E}"/>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0340449"/>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guide id="3" orient="horz" pos="1292" userDrawn="1">
          <p15:clr>
            <a:srgbClr val="FBAE40"/>
          </p15:clr>
        </p15:guide>
        <p15:guide id="4" orient="horz" pos="220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39"/>
            <a:ext cx="6336704" cy="1576187"/>
          </a:xfrm>
        </p:spPr>
        <p:txBody>
          <a:bodyPr>
            <a:noAutofit/>
          </a:bodyPr>
          <a:lstStyle>
            <a:lvl1pPr algn="ctr">
              <a:defRPr sz="5000" b="1">
                <a:solidFill>
                  <a:schemeClr val="bg1"/>
                </a:solidFill>
                <a:latin typeface="Ubuntu" panose="020B0504030602030204" pitchFamily="34"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userDrawn="1"/>
        </p:nvGrpSpPr>
        <p:grpSpPr>
          <a:xfrm>
            <a:off x="3071037" y="3275831"/>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E30B6E7E-487D-7445-A4B7-30C602D743F7}"/>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2E04C47A-7ABC-4840-B764-7AB801AE1035}"/>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4094717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1066">
          <p15:clr>
            <a:srgbClr val="FBAE40"/>
          </p15:clr>
        </p15:guide>
        <p15:guide id="4" orient="horz" pos="242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5000"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userDrawn="1"/>
        </p:nvGrpSpPr>
        <p:grpSpPr>
          <a:xfrm>
            <a:off x="3083368" y="3635871"/>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089C0636-C6CD-FA4D-ADFE-E024B3268805}"/>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9B3A0C57-9FB3-4D4E-8AB4-101445966097}"/>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36118847"/>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F Purple Card sing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5000" b="1">
                <a:solidFill>
                  <a:schemeClr val="bg1"/>
                </a:solidFill>
                <a:latin typeface="Ubuntu" panose="020B0504030602030204" pitchFamily="34"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userDrawn="1"/>
        </p:nvGrpSpPr>
        <p:grpSpPr>
          <a:xfrm>
            <a:off x="3083369" y="2915791"/>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Oval 16">
              <a:extLst>
                <a:ext uri="{FF2B5EF4-FFF2-40B4-BE49-F238E27FC236}">
                  <a16:creationId xmlns:a16="http://schemas.microsoft.com/office/drawing/2014/main" id="{D0931F89-E494-F847-9320-BFE47B71171B}"/>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D955E520-0FC9-554F-80A6-322FD212AB3E}"/>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83503392"/>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guide id="3" orient="horz" pos="1292" userDrawn="1">
          <p15:clr>
            <a:srgbClr val="FBAE40"/>
          </p15:clr>
        </p15:guide>
        <p15:guide id="4" orient="horz" pos="220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F Purple Card doub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39"/>
            <a:ext cx="6336704" cy="1576187"/>
          </a:xfrm>
        </p:spPr>
        <p:txBody>
          <a:bodyPr>
            <a:noAutofit/>
          </a:bodyPr>
          <a:lstStyle>
            <a:lvl1pPr algn="ctr">
              <a:defRPr sz="5000" b="1">
                <a:solidFill>
                  <a:schemeClr val="bg1"/>
                </a:solidFill>
                <a:latin typeface="Ubuntu" panose="020B0504030602030204" pitchFamily="34"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userDrawn="1"/>
        </p:nvGrpSpPr>
        <p:grpSpPr>
          <a:xfrm>
            <a:off x="3071037" y="3275831"/>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E30B6E7E-487D-7445-A4B7-30C602D743F7}"/>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2E04C47A-7ABC-4840-B764-7AB801AE1035}"/>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8919821"/>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1066">
          <p15:clr>
            <a:srgbClr val="FBAE40"/>
          </p15:clr>
        </p15:guide>
        <p15:guide id="4" orient="horz" pos="242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F Purple Card trip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5000"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userDrawn="1"/>
        </p:nvGrpSpPr>
        <p:grpSpPr>
          <a:xfrm>
            <a:off x="3083368" y="3635871"/>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089C0636-C6CD-FA4D-ADFE-E024B3268805}"/>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9B3A0C57-9FB3-4D4E-8AB4-101445966097}"/>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10904038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87637"/>
            <a:ext cx="6336704" cy="2368275"/>
          </a:xfrm>
        </p:spPr>
        <p:txBody>
          <a:bodyPr>
            <a:noAutofit/>
          </a:bodyPr>
          <a:lstStyle>
            <a:lvl1pPr algn="ctr">
              <a:defRPr sz="5000" b="1">
                <a:solidFill>
                  <a:schemeClr val="tx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1907952719"/>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359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10/02/2022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userDrawn="1"/>
        </p:nvSpPr>
        <p:spPr>
          <a:xfrm>
            <a:off x="0"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3723410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10/02/2022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userDrawn="1"/>
        </p:nvSpPr>
        <p:spPr>
          <a:xfrm>
            <a:off x="0"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958406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5000"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1538374051"/>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guide id="3" orient="horz" pos="1292" userDrawn="1">
          <p15:clr>
            <a:srgbClr val="FBAE40"/>
          </p15:clr>
        </p15:guide>
        <p15:guide id="4" orient="horz" pos="220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39"/>
            <a:ext cx="6336704" cy="1576187"/>
          </a:xfrm>
        </p:spPr>
        <p:txBody>
          <a:bodyPr>
            <a:noAutofit/>
          </a:bodyPr>
          <a:lstStyle>
            <a:lvl1pPr algn="ctr">
              <a:defRPr sz="5000"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100573066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1066">
          <p15:clr>
            <a:srgbClr val="FBAE40"/>
          </p15:clr>
        </p15:guide>
        <p15:guide id="4" orient="horz" pos="242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5000"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4071025648"/>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F Green Card sing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5000"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886709537"/>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guide id="3" orient="horz" pos="1292" userDrawn="1">
          <p15:clr>
            <a:srgbClr val="FBAE40"/>
          </p15:clr>
        </p15:guide>
        <p15:guide id="4" orient="horz" pos="220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F Green Card doub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39"/>
            <a:ext cx="6336704" cy="1576187"/>
          </a:xfrm>
        </p:spPr>
        <p:txBody>
          <a:bodyPr>
            <a:noAutofit/>
          </a:bodyPr>
          <a:lstStyle>
            <a:lvl1pPr algn="ctr">
              <a:defRPr sz="5000"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2361748629"/>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1066">
          <p15:clr>
            <a:srgbClr val="FBAE40"/>
          </p15:clr>
        </p15:guide>
        <p15:guide id="4" orient="horz" pos="242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F Green Card trip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5000"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897532489"/>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1" y="295144"/>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1" y="1475713"/>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4" cy="295143"/>
          </a:xfrm>
          <a:prstGeom prst="rect">
            <a:avLst/>
          </a:prstGeom>
        </p:spPr>
        <p:txBody>
          <a:bodyPr vert="horz" lIns="91440" tIns="45720" rIns="91440" bIns="45720" rtlCol="0" anchor="ctr"/>
          <a:lstStyle>
            <a:lvl1pPr algn="l">
              <a:defRPr sz="970">
                <a:solidFill>
                  <a:schemeClr val="tx1">
                    <a:tint val="75000"/>
                  </a:schemeClr>
                </a:solidFill>
              </a:defRPr>
            </a:lvl1pPr>
          </a:lstStyle>
          <a:p>
            <a:fld id="{E73D112B-1218-6940-8ADF-F626DEEE2DDF}" type="datetimeFigureOut">
              <a:rPr lang="en-NL" smtClean="0"/>
              <a:t>10/02/2022</a:t>
            </a:fld>
            <a:endParaRPr lang="en-NL"/>
          </a:p>
        </p:txBody>
      </p:sp>
      <p:sp>
        <p:nvSpPr>
          <p:cNvPr id="5" name="Footer Placeholder 4"/>
          <p:cNvSpPr>
            <a:spLocks noGrp="1"/>
          </p:cNvSpPr>
          <p:nvPr>
            <p:ph type="ftr" sz="quarter" idx="3"/>
          </p:nvPr>
        </p:nvSpPr>
        <p:spPr>
          <a:xfrm>
            <a:off x="2575659" y="5138051"/>
            <a:ext cx="2624257" cy="295143"/>
          </a:xfrm>
          <a:prstGeom prst="rect">
            <a:avLst/>
          </a:prstGeom>
        </p:spPr>
        <p:txBody>
          <a:bodyPr vert="horz" lIns="91440" tIns="45720" rIns="91440" bIns="45720" rtlCol="0" anchor="ctr"/>
          <a:lstStyle>
            <a:lvl1pPr algn="ctr">
              <a:defRPr sz="97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4" cy="295143"/>
          </a:xfrm>
          <a:prstGeom prst="rect">
            <a:avLst/>
          </a:prstGeom>
        </p:spPr>
        <p:txBody>
          <a:bodyPr vert="horz" lIns="91440" tIns="45720" rIns="91440" bIns="45720" rtlCol="0" anchor="ctr"/>
          <a:lstStyle>
            <a:lvl1pPr algn="r">
              <a:defRPr sz="970">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263991592"/>
      </p:ext>
    </p:extLst>
  </p:cSld>
  <p:clrMap bg1="lt1" tx1="dk1" bg2="lt2" tx2="dk2" accent1="accent1" accent2="accent2" accent3="accent3" accent4="accent4" accent5="accent5" accent6="accent6" hlink="hlink" folHlink="folHlink"/>
  <p:sldLayoutIdLst>
    <p:sldLayoutId id="2147483713" r:id="rId1"/>
    <p:sldLayoutId id="2147483679" r:id="rId2"/>
    <p:sldLayoutId id="2147483684" r:id="rId3"/>
    <p:sldLayoutId id="2147483678" r:id="rId4"/>
    <p:sldLayoutId id="2147483696" r:id="rId5"/>
    <p:sldLayoutId id="2147483708" r:id="rId6"/>
    <p:sldLayoutId id="2147483714" r:id="rId7"/>
    <p:sldLayoutId id="2147483715" r:id="rId8"/>
    <p:sldLayoutId id="2147483716" r:id="rId9"/>
    <p:sldLayoutId id="2147483709" r:id="rId10"/>
    <p:sldLayoutId id="2147483710" r:id="rId11"/>
    <p:sldLayoutId id="2147483711" r:id="rId12"/>
    <p:sldLayoutId id="2147483717" r:id="rId13"/>
    <p:sldLayoutId id="2147483718" r:id="rId14"/>
    <p:sldLayoutId id="2147483719" r:id="rId15"/>
    <p:sldLayoutId id="2147483712" r:id="rId16"/>
    <p:sldLayoutId id="2147483691" r:id="rId17"/>
  </p:sldLayoutIdLst>
  <p:txStyles>
    <p:titleStyle>
      <a:lvl1pPr algn="l" defTabSz="739110" rtl="0" eaLnBrk="1" latinLnBrk="0" hangingPunct="1">
        <a:lnSpc>
          <a:spcPct val="90000"/>
        </a:lnSpc>
        <a:spcBef>
          <a:spcPct val="0"/>
        </a:spcBef>
        <a:buNone/>
        <a:defRPr sz="3557" kern="1200">
          <a:solidFill>
            <a:schemeClr val="tx1"/>
          </a:solidFill>
          <a:latin typeface="+mj-lt"/>
          <a:ea typeface="+mj-ea"/>
          <a:cs typeface="+mj-cs"/>
        </a:defRPr>
      </a:lvl1pPr>
    </p:titleStyle>
    <p:bodyStyle>
      <a:lvl1pPr marL="184777" indent="-184777" algn="l" defTabSz="739110" rtl="0" eaLnBrk="1" latinLnBrk="0" hangingPunct="1">
        <a:lnSpc>
          <a:spcPct val="90000"/>
        </a:lnSpc>
        <a:spcBef>
          <a:spcPts val="808"/>
        </a:spcBef>
        <a:buFont typeface="Arial" panose="020B0604020202020204" pitchFamily="34" charset="0"/>
        <a:buChar char="•"/>
        <a:defRPr sz="2263" kern="1200">
          <a:solidFill>
            <a:schemeClr val="tx1"/>
          </a:solidFill>
          <a:latin typeface="+mn-lt"/>
          <a:ea typeface="+mn-ea"/>
          <a:cs typeface="+mn-cs"/>
        </a:defRPr>
      </a:lvl1pPr>
      <a:lvl2pPr marL="554332" indent="-184777" algn="l" defTabSz="739110" rtl="0" eaLnBrk="1" latinLnBrk="0" hangingPunct="1">
        <a:lnSpc>
          <a:spcPct val="90000"/>
        </a:lnSpc>
        <a:spcBef>
          <a:spcPts val="404"/>
        </a:spcBef>
        <a:buFont typeface="Arial" panose="020B0604020202020204" pitchFamily="34" charset="0"/>
        <a:buChar char="•"/>
        <a:defRPr sz="1940" kern="1200">
          <a:solidFill>
            <a:schemeClr val="tx1"/>
          </a:solidFill>
          <a:latin typeface="+mn-lt"/>
          <a:ea typeface="+mn-ea"/>
          <a:cs typeface="+mn-cs"/>
        </a:defRPr>
      </a:lvl2pPr>
      <a:lvl3pPr marL="923887" indent="-184777" algn="l" defTabSz="739110" rtl="0" eaLnBrk="1" latinLnBrk="0" hangingPunct="1">
        <a:lnSpc>
          <a:spcPct val="90000"/>
        </a:lnSpc>
        <a:spcBef>
          <a:spcPts val="404"/>
        </a:spcBef>
        <a:buFont typeface="Arial" panose="020B0604020202020204" pitchFamily="34" charset="0"/>
        <a:buChar char="•"/>
        <a:defRPr sz="1617" kern="1200">
          <a:solidFill>
            <a:schemeClr val="tx1"/>
          </a:solidFill>
          <a:latin typeface="+mn-lt"/>
          <a:ea typeface="+mn-ea"/>
          <a:cs typeface="+mn-cs"/>
        </a:defRPr>
      </a:lvl3pPr>
      <a:lvl4pPr marL="1293442"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4pPr>
      <a:lvl5pPr marL="1662996"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5pPr>
      <a:lvl6pPr marL="2032551"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6pPr>
      <a:lvl7pPr marL="2402106"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7pPr>
      <a:lvl8pPr marL="2771661"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8pPr>
      <a:lvl9pPr marL="3141215"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9pPr>
    </p:bodyStyle>
    <p:otherStyle>
      <a:defPPr>
        <a:defRPr lang="en-US"/>
      </a:defPPr>
      <a:lvl1pPr marL="0" algn="l" defTabSz="739110" rtl="0" eaLnBrk="1" latinLnBrk="0" hangingPunct="1">
        <a:defRPr sz="1455" kern="1200">
          <a:solidFill>
            <a:schemeClr val="tx1"/>
          </a:solidFill>
          <a:latin typeface="+mn-lt"/>
          <a:ea typeface="+mn-ea"/>
          <a:cs typeface="+mn-cs"/>
        </a:defRPr>
      </a:lvl1pPr>
      <a:lvl2pPr marL="369555" algn="l" defTabSz="739110" rtl="0" eaLnBrk="1" latinLnBrk="0" hangingPunct="1">
        <a:defRPr sz="1455" kern="1200">
          <a:solidFill>
            <a:schemeClr val="tx1"/>
          </a:solidFill>
          <a:latin typeface="+mn-lt"/>
          <a:ea typeface="+mn-ea"/>
          <a:cs typeface="+mn-cs"/>
        </a:defRPr>
      </a:lvl2pPr>
      <a:lvl3pPr marL="739110" algn="l" defTabSz="739110" rtl="0" eaLnBrk="1" latinLnBrk="0" hangingPunct="1">
        <a:defRPr sz="1455" kern="1200">
          <a:solidFill>
            <a:schemeClr val="tx1"/>
          </a:solidFill>
          <a:latin typeface="+mn-lt"/>
          <a:ea typeface="+mn-ea"/>
          <a:cs typeface="+mn-cs"/>
        </a:defRPr>
      </a:lvl3pPr>
      <a:lvl4pPr marL="1108664" algn="l" defTabSz="739110" rtl="0" eaLnBrk="1" latinLnBrk="0" hangingPunct="1">
        <a:defRPr sz="1455" kern="1200">
          <a:solidFill>
            <a:schemeClr val="tx1"/>
          </a:solidFill>
          <a:latin typeface="+mn-lt"/>
          <a:ea typeface="+mn-ea"/>
          <a:cs typeface="+mn-cs"/>
        </a:defRPr>
      </a:lvl4pPr>
      <a:lvl5pPr marL="1478219" algn="l" defTabSz="739110" rtl="0" eaLnBrk="1" latinLnBrk="0" hangingPunct="1">
        <a:defRPr sz="1455" kern="1200">
          <a:solidFill>
            <a:schemeClr val="tx1"/>
          </a:solidFill>
          <a:latin typeface="+mn-lt"/>
          <a:ea typeface="+mn-ea"/>
          <a:cs typeface="+mn-cs"/>
        </a:defRPr>
      </a:lvl5pPr>
      <a:lvl6pPr marL="1847774" algn="l" defTabSz="739110" rtl="0" eaLnBrk="1" latinLnBrk="0" hangingPunct="1">
        <a:defRPr sz="1455" kern="1200">
          <a:solidFill>
            <a:schemeClr val="tx1"/>
          </a:solidFill>
          <a:latin typeface="+mn-lt"/>
          <a:ea typeface="+mn-ea"/>
          <a:cs typeface="+mn-cs"/>
        </a:defRPr>
      </a:lvl6pPr>
      <a:lvl7pPr marL="2217329" algn="l" defTabSz="739110" rtl="0" eaLnBrk="1" latinLnBrk="0" hangingPunct="1">
        <a:defRPr sz="1455" kern="1200">
          <a:solidFill>
            <a:schemeClr val="tx1"/>
          </a:solidFill>
          <a:latin typeface="+mn-lt"/>
          <a:ea typeface="+mn-ea"/>
          <a:cs typeface="+mn-cs"/>
        </a:defRPr>
      </a:lvl7pPr>
      <a:lvl8pPr marL="2586883" algn="l" defTabSz="739110" rtl="0" eaLnBrk="1" latinLnBrk="0" hangingPunct="1">
        <a:defRPr sz="1455" kern="1200">
          <a:solidFill>
            <a:schemeClr val="tx1"/>
          </a:solidFill>
          <a:latin typeface="+mn-lt"/>
          <a:ea typeface="+mn-ea"/>
          <a:cs typeface="+mn-cs"/>
        </a:defRPr>
      </a:lvl8pPr>
      <a:lvl9pPr marL="2956438" algn="l" defTabSz="739110" rtl="0" eaLnBrk="1" latinLnBrk="0" hangingPunct="1">
        <a:defRPr sz="145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531B3-7716-9F42-8E65-7514D1EF0D8A}"/>
              </a:ext>
            </a:extLst>
          </p:cNvPr>
          <p:cNvSpPr/>
          <p:nvPr/>
        </p:nvSpPr>
        <p:spPr>
          <a:xfrm>
            <a:off x="511510" y="495774"/>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dirty="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796501" y="3080041"/>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50947" y="591022"/>
            <a:ext cx="4246538" cy="1675201"/>
            <a:chOff x="2149311" y="3497513"/>
            <a:chExt cx="3321303" cy="1190964"/>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1190964"/>
            </a:xfrm>
            <a:prstGeom prst="rect">
              <a:avLst/>
            </a:prstGeom>
            <a:noFill/>
          </p:spPr>
          <p:txBody>
            <a:bodyPr wrap="square" rtlCol="0">
              <a:spAutoFit/>
            </a:bodyPr>
            <a:lstStyle/>
            <a:p>
              <a:r>
                <a:rPr lang="en-NL" sz="10286" dirty="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50942" y="1893317"/>
            <a:ext cx="3983512" cy="1723045"/>
            <a:chOff x="2149311" y="3564510"/>
            <a:chExt cx="2549329" cy="1818658"/>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818658"/>
            </a:xfrm>
            <a:prstGeom prst="rect">
              <a:avLst/>
            </a:prstGeom>
            <a:noFill/>
          </p:spPr>
          <p:txBody>
            <a:bodyPr wrap="square" rtlCol="0">
              <a:spAutoFit/>
            </a:bodyPr>
            <a:lstStyle/>
            <a:p>
              <a:r>
                <a:rPr lang="en-NL" sz="10286" dirty="0">
                  <a:solidFill>
                    <a:schemeClr val="bg1"/>
                  </a:solidFill>
                  <a:latin typeface="Marvel" pitchFamily="2" charset="0"/>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28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57413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1810224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796961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173329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2602694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33993" y="3451710"/>
            <a:ext cx="1416899" cy="586745"/>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685777" y="-301473"/>
            <a:ext cx="2333389" cy="2296159"/>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144120" y="1437657"/>
            <a:ext cx="3399726" cy="2146585"/>
          </a:xfrm>
          <a:prstGeom prst="rect">
            <a:avLst/>
          </a:prstGeom>
        </p:spPr>
        <p:txBody>
          <a:bodyPr wrap="square">
            <a:spAutoFit/>
          </a:bodyPr>
          <a:lstStyle/>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26" dirty="0">
              <a:solidFill>
                <a:schemeClr val="bg1"/>
              </a:solidFill>
              <a:latin typeface="Ubuntu Light" panose="020B0304030602030204" pitchFamily="34" charset="0"/>
            </a:endParaRPr>
          </a:p>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a:t>
            </a:r>
            <a:r>
              <a:rPr lang="en-GB" sz="926" b="1" dirty="0">
                <a:solidFill>
                  <a:schemeClr val="bg1"/>
                </a:solidFill>
                <a:latin typeface="Ubuntu Light" panose="020B0304030602030204" pitchFamily="34" charset="0"/>
              </a:rPr>
              <a:t>Scrum.org partner</a:t>
            </a:r>
            <a:r>
              <a:rPr lang="en-GB" sz="926"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26" b="1" dirty="0">
                <a:solidFill>
                  <a:schemeClr val="bg1"/>
                </a:solidFill>
                <a:latin typeface="Ubuntu Light" panose="020B0304030602030204" pitchFamily="34" charset="0"/>
              </a:rPr>
              <a:t>seasoned experts</a:t>
            </a:r>
            <a:r>
              <a:rPr lang="en-GB" sz="926" dirty="0">
                <a:solidFill>
                  <a:schemeClr val="bg1"/>
                </a:solidFill>
                <a:latin typeface="Ubuntu Light" panose="020B0304030602030204" pitchFamily="34" charset="0"/>
              </a:rPr>
              <a:t> and </a:t>
            </a:r>
            <a:r>
              <a:rPr lang="en-GB" sz="926" b="1" dirty="0">
                <a:solidFill>
                  <a:schemeClr val="bg1"/>
                </a:solidFill>
                <a:latin typeface="Ubuntu Light" panose="020B0304030602030204" pitchFamily="34" charset="0"/>
              </a:rPr>
              <a:t>Scrum.org certified</a:t>
            </a:r>
            <a:r>
              <a:rPr lang="en-GB" sz="926" dirty="0">
                <a:solidFill>
                  <a:schemeClr val="bg1"/>
                </a:solidFill>
                <a:latin typeface="Ubuntu Light" panose="020B0304030602030204" pitchFamily="34" charset="0"/>
              </a:rPr>
              <a:t> Professional Scrum Trainers with substantial real life experience in various settings.</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27528" y="782634"/>
            <a:ext cx="3674385" cy="1072369"/>
          </a:xfrm>
          <a:prstGeom prst="rect">
            <a:avLst/>
          </a:prstGeom>
          <a:noFill/>
        </p:spPr>
        <p:txBody>
          <a:bodyPr wrap="square" rtlCol="0">
            <a:spAutoFit/>
          </a:bodyPr>
          <a:lstStyle/>
          <a:p>
            <a:pPr algn="ctr"/>
            <a:r>
              <a:rPr lang="en-GB" sz="1029"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29"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9713" y="1921910"/>
            <a:ext cx="3399726" cy="2941831"/>
          </a:xfrm>
          <a:prstGeom prst="rect">
            <a:avLst/>
          </a:prstGeom>
          <a:noFill/>
        </p:spPr>
        <p:txBody>
          <a:bodyPr wrap="square" rtlCol="0">
            <a:spAutoFit/>
          </a:bodyPr>
          <a:lstStyle/>
          <a:p>
            <a:pPr marL="235139" indent="-235139">
              <a:buFont typeface="+mj-lt"/>
              <a:buAutoNum type="arabicPeriod"/>
            </a:pPr>
            <a:r>
              <a:rPr lang="en-GB" sz="926"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35139" indent="-235139">
              <a:buFont typeface="+mj-lt"/>
              <a:buAutoNum type="arabicPeriod"/>
            </a:pPr>
            <a:r>
              <a:rPr lang="en-GB" sz="926" dirty="0">
                <a:solidFill>
                  <a:schemeClr val="bg1"/>
                </a:solidFill>
                <a:latin typeface="Ubuntu Light" panose="020B0304030602030204" pitchFamily="34" charset="0"/>
              </a:rPr>
              <a:t>Form two groups and hand one group the green Key Value Measures cards (KVMs) and the other group the remaining purple KVMs.</a:t>
            </a:r>
          </a:p>
          <a:p>
            <a:pPr marL="235139" indent="-235139">
              <a:buFont typeface="+mj-lt"/>
              <a:buAutoNum type="arabicPeriod"/>
            </a:pPr>
            <a:r>
              <a:rPr lang="en-GB" sz="926" dirty="0">
                <a:solidFill>
                  <a:schemeClr val="bg1"/>
                </a:solidFill>
                <a:latin typeface="Ubuntu Light" panose="020B0304030602030204" pitchFamily="34" charset="0"/>
              </a:rPr>
              <a:t>Step 1: Invite the group(s) to discuss and put the KVMs under the correct KVA.</a:t>
            </a:r>
          </a:p>
          <a:p>
            <a:pPr marL="235139" indent="-235139">
              <a:buFont typeface="+mj-lt"/>
              <a:buAutoNum type="arabicPeriod"/>
            </a:pPr>
            <a:r>
              <a:rPr lang="en-GB" sz="926"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35139" indent="-235139">
              <a:buFont typeface="+mj-lt"/>
              <a:buAutoNum type="arabicPeriod"/>
            </a:pPr>
            <a:r>
              <a:rPr lang="en-GB" sz="926"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35139" indent="-235139">
              <a:buFont typeface="+mj-lt"/>
              <a:buAutoNum type="arabicPeriod"/>
            </a:pPr>
            <a:r>
              <a:rPr lang="en-GB" sz="926"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26"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417129" y="4038451"/>
            <a:ext cx="2850620" cy="778753"/>
          </a:xfrm>
          <a:prstGeom prst="rect">
            <a:avLst/>
          </a:prstGeom>
          <a:noFill/>
        </p:spPr>
        <p:txBody>
          <a:bodyPr wrap="square" rtlCol="0">
            <a:spAutoFit/>
          </a:bodyPr>
          <a:lstStyle/>
          <a:p>
            <a:pPr algn="ctr"/>
            <a:r>
              <a:rPr lang="en-NL" sz="720" dirty="0">
                <a:solidFill>
                  <a:schemeClr val="bg1"/>
                </a:solidFill>
                <a:latin typeface="Ubuntu Light" panose="020B0304030602030204" pitchFamily="34" charset="0"/>
              </a:rPr>
              <a:t>Based on the 2020 EBM Guide. Learn about Evidence-Based Management (EBM) </a:t>
            </a:r>
            <a:r>
              <a:rPr lang="en-GB" sz="720" dirty="0">
                <a:solidFill>
                  <a:schemeClr val="bg1"/>
                </a:solidFill>
                <a:latin typeface="Ubuntu Light" panose="020B0304030602030204" pitchFamily="34" charset="0"/>
              </a:rPr>
              <a:t>at </a:t>
            </a:r>
            <a:r>
              <a:rPr lang="en-GB" sz="720" dirty="0">
                <a:solidFill>
                  <a:schemeClr val="bg1"/>
                </a:solidFill>
                <a:latin typeface="Ubuntu Light" panose="020B0304030602030204" pitchFamily="34" charset="0"/>
                <a:hlinkClick r:id="rId5"/>
              </a:rPr>
              <a:t>http://s</a:t>
            </a:r>
            <a:r>
              <a:rPr lang="en-NL" sz="720" dirty="0">
                <a:solidFill>
                  <a:schemeClr val="bg1"/>
                </a:solidFill>
                <a:latin typeface="Ubuntu Light" panose="020B0304030602030204" pitchFamily="34" charset="0"/>
                <a:hlinkClick r:id="rId5"/>
              </a:rPr>
              <a:t>crum.org/EBM</a:t>
            </a:r>
            <a:endParaRPr lang="en-NL" sz="720" dirty="0">
              <a:solidFill>
                <a:schemeClr val="bg1"/>
              </a:solidFill>
              <a:latin typeface="Ubuntu Light" panose="020B0304030602030204" pitchFamily="34" charset="0"/>
            </a:endParaRPr>
          </a:p>
          <a:p>
            <a:pPr algn="ctr"/>
            <a:endParaRPr lang="en-NL" sz="720" dirty="0">
              <a:solidFill>
                <a:schemeClr val="bg1"/>
              </a:solidFill>
              <a:latin typeface="Ubuntu Light" panose="020B0304030602030204" pitchFamily="34" charset="0"/>
            </a:endParaRPr>
          </a:p>
          <a:p>
            <a:pPr algn="ctr"/>
            <a:r>
              <a:rPr lang="en-GB" sz="720" dirty="0">
                <a:solidFill>
                  <a:schemeClr val="bg1"/>
                </a:solidFill>
                <a:latin typeface="Ubuntu Light" panose="020B0304030602030204" pitchFamily="34" charset="0"/>
              </a:rPr>
              <a:t>The Measuring Outcome game </a:t>
            </a:r>
            <a:r>
              <a:rPr lang="en-GB" sz="720">
                <a:solidFill>
                  <a:schemeClr val="bg1"/>
                </a:solidFill>
                <a:latin typeface="Ubuntu Light" panose="020B0304030602030204" pitchFamily="34" charset="0"/>
              </a:rPr>
              <a:t>(v2.1) </a:t>
            </a:r>
            <a:r>
              <a:rPr lang="en-GB" sz="720" dirty="0">
                <a:solidFill>
                  <a:schemeClr val="bg1"/>
                </a:solidFill>
                <a:latin typeface="Ubuntu Light" panose="020B0304030602030204" pitchFamily="34" charset="0"/>
              </a:rPr>
              <a:t>is licensed under </a:t>
            </a:r>
          </a:p>
          <a:p>
            <a:pPr algn="ctr"/>
            <a:r>
              <a:rPr lang="en-GB" sz="720" dirty="0">
                <a:solidFill>
                  <a:schemeClr val="bg1"/>
                </a:solidFill>
                <a:latin typeface="Ubuntu Light" panose="020B0304030602030204" pitchFamily="34" charset="0"/>
              </a:rPr>
              <a:t>CC BY-NC-SA 4.0</a:t>
            </a:r>
          </a:p>
          <a:p>
            <a:pPr algn="ctr"/>
            <a:r>
              <a:rPr lang="en-GB" sz="720" dirty="0">
                <a:solidFill>
                  <a:schemeClr val="bg1"/>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9095" y="198052"/>
            <a:ext cx="4020655" cy="698423"/>
            <a:chOff x="-77476" y="76326"/>
            <a:chExt cx="3909016" cy="64437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43346"/>
            </a:xfrm>
            <a:prstGeom prst="rect">
              <a:avLst/>
            </a:prstGeom>
            <a:noFill/>
          </p:spPr>
          <p:txBody>
            <a:bodyPr wrap="square" rtlCol="0">
              <a:spAutoFit/>
            </a:bodyPr>
            <a:lstStyle/>
            <a:p>
              <a:pPr algn="ctr"/>
              <a:r>
                <a:rPr lang="en-NL" sz="3806"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43346"/>
            </a:xfrm>
            <a:prstGeom prst="rect">
              <a:avLst/>
            </a:prstGeom>
            <a:noFill/>
          </p:spPr>
          <p:txBody>
            <a:bodyPr wrap="square" rtlCol="0">
              <a:spAutoFit/>
            </a:bodyPr>
            <a:lstStyle/>
            <a:p>
              <a:pPr algn="ctr"/>
              <a:r>
                <a:rPr lang="en-NL" sz="3806"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887787" y="294898"/>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663786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12579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008687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49417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701344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046433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133441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3172450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0A414F0-FCE5-2E45-A339-248A82CA3769}"/>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2333F93C-0F67-C146-84E2-9B869646EE60}"/>
              </a:ext>
            </a:extLst>
          </p:cNvPr>
          <p:cNvSpPr/>
          <p:nvPr/>
        </p:nvSpPr>
        <p:spPr>
          <a:xfrm>
            <a:off x="-191407"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2035461B-5D95-774C-8E4D-3CB256D762EA}"/>
              </a:ext>
            </a:extLst>
          </p:cNvPr>
          <p:cNvSpPr/>
          <p:nvPr/>
        </p:nvSpPr>
        <p:spPr>
          <a:xfrm>
            <a:off x="-207056"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72" y="8236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72" y="139482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5" y="196604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72" y="253725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72" y="310847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72" y="367968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71" y="42509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itle 5">
            <a:extLst>
              <a:ext uri="{FF2B5EF4-FFF2-40B4-BE49-F238E27FC236}">
                <a16:creationId xmlns:a16="http://schemas.microsoft.com/office/drawing/2014/main" id="{28EB4885-7F92-2C4B-AD1F-33AE7317C36B}"/>
              </a:ext>
            </a:extLst>
          </p:cNvPr>
          <p:cNvSpPr>
            <a:spLocks noGrp="1"/>
          </p:cNvSpPr>
          <p:nvPr>
            <p:ph type="title"/>
          </p:nvPr>
        </p:nvSpPr>
        <p:spPr/>
        <p:txBody>
          <a:bodyPr/>
          <a:lstStyle/>
          <a:p>
            <a:r>
              <a:rPr lang="en-NL" dirty="0"/>
              <a:t>CURRENT VALUE</a:t>
            </a:r>
          </a:p>
        </p:txBody>
      </p:sp>
      <p:sp>
        <p:nvSpPr>
          <p:cNvPr id="7" name="Text Placeholder 6">
            <a:extLst>
              <a:ext uri="{FF2B5EF4-FFF2-40B4-BE49-F238E27FC236}">
                <a16:creationId xmlns:a16="http://schemas.microsoft.com/office/drawing/2014/main" id="{BA8B0553-9CE3-D944-B374-86C62E94CBDE}"/>
              </a:ext>
            </a:extLst>
          </p:cNvPr>
          <p:cNvSpPr>
            <a:spLocks noGrp="1"/>
          </p:cNvSpPr>
          <p:nvPr>
            <p:ph type="body" sz="quarter" idx="10"/>
          </p:nvPr>
        </p:nvSpPr>
        <p:spPr/>
        <p:txBody>
          <a:bodyPr/>
          <a:lstStyle/>
          <a:p>
            <a:r>
              <a:rPr lang="en-NL" dirty="0"/>
              <a:t>The Value that the product delivers today</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2014458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47562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139011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229996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762968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3891315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1715084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409144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3405905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3844657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110342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450385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1784530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350751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2837595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2576946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4054176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33921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72"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3"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3"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2"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2"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72"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00D87AC6-007A-0048-966F-97E17DF2224B}"/>
              </a:ext>
            </a:extLst>
          </p:cNvPr>
          <p:cNvSpPr>
            <a:spLocks noGrp="1"/>
          </p:cNvSpPr>
          <p:nvPr>
            <p:ph type="title"/>
          </p:nvPr>
        </p:nvSpPr>
        <p:spPr/>
        <p:txBody>
          <a:bodyPr/>
          <a:lstStyle/>
          <a:p>
            <a:r>
              <a:rPr lang="en-NL" sz="8000" dirty="0"/>
              <a:t>UNREALIZED VALUE</a:t>
            </a:r>
          </a:p>
        </p:txBody>
      </p:sp>
      <p:sp>
        <p:nvSpPr>
          <p:cNvPr id="3" name="Text Placeholder 2">
            <a:extLst>
              <a:ext uri="{FF2B5EF4-FFF2-40B4-BE49-F238E27FC236}">
                <a16:creationId xmlns:a16="http://schemas.microsoft.com/office/drawing/2014/main" id="{C6294746-B16D-034A-9044-41725A05873E}"/>
              </a:ext>
            </a:extLst>
          </p:cNvPr>
          <p:cNvSpPr>
            <a:spLocks noGrp="1"/>
          </p:cNvSpPr>
          <p:nvPr>
            <p:ph type="body" sz="quarter" idx="10"/>
          </p:nvPr>
        </p:nvSpPr>
        <p:spPr/>
        <p:txBody>
          <a:bodyPr>
            <a:noAutofit/>
          </a:bodyPr>
          <a:lstStyle/>
          <a:p>
            <a:r>
              <a:rPr lang="en-GB" sz="1000" dirty="0">
                <a:solidFill>
                  <a:schemeClr val="bg1">
                    <a:lumMod val="50000"/>
                  </a:schemeClr>
                </a:solidFill>
              </a:rPr>
              <a:t>The potential future value that </a:t>
            </a:r>
            <a:r>
              <a:rPr lang="en-GB" sz="1000" i="1" dirty="0">
                <a:solidFill>
                  <a:schemeClr val="bg1">
                    <a:lumMod val="50000"/>
                  </a:schemeClr>
                </a:solidFill>
              </a:rPr>
              <a:t>could be</a:t>
            </a:r>
            <a:r>
              <a:rPr lang="en-GB" sz="1000" dirty="0">
                <a:solidFill>
                  <a:schemeClr val="bg1">
                    <a:lumMod val="50000"/>
                  </a:schemeClr>
                </a:solidFill>
              </a:rPr>
              <a:t> realized </a:t>
            </a:r>
          </a:p>
          <a:p>
            <a:r>
              <a:rPr lang="en-GB" sz="1000" dirty="0">
                <a:solidFill>
                  <a:schemeClr val="bg1">
                    <a:lumMod val="50000"/>
                  </a:schemeClr>
                </a:solidFill>
              </a:rPr>
              <a:t>if the organization met the needs of all potential customers or users</a:t>
            </a:r>
            <a:endParaRPr lang="en-NL" sz="1000" dirty="0">
              <a:solidFill>
                <a:schemeClr val="bg1">
                  <a:lumMod val="50000"/>
                </a:schemeClr>
              </a:solidFill>
            </a:endParaRPr>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4216733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305294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2014537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35424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058767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561796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105805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662571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424176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71806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2587381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2039621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591912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559958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127863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139811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3633662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34764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860242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33503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7" y="697866"/>
              <a:ext cx="7035" cy="1370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3"/>
              <a:stretch>
                <a:fillRect/>
              </a:stretch>
            </p:blipFill>
            <p:spPr>
              <a:xfrm>
                <a:off x="1458533"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9"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9" y="134654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42" y="193370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80"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9"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9" y="369517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9" y="428232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 name="Title 2">
            <a:extLst>
              <a:ext uri="{FF2B5EF4-FFF2-40B4-BE49-F238E27FC236}">
                <a16:creationId xmlns:a16="http://schemas.microsoft.com/office/drawing/2014/main" id="{51F060D8-2C5A-FE48-BEE9-4A24C6E1B116}"/>
              </a:ext>
            </a:extLst>
          </p:cNvPr>
          <p:cNvSpPr>
            <a:spLocks noGrp="1"/>
          </p:cNvSpPr>
          <p:nvPr>
            <p:ph type="title"/>
          </p:nvPr>
        </p:nvSpPr>
        <p:spPr/>
        <p:txBody>
          <a:bodyPr/>
          <a:lstStyle/>
          <a:p>
            <a:r>
              <a:rPr lang="en-NL" sz="8000" dirty="0"/>
              <a:t>TIME TO MARKET</a:t>
            </a:r>
          </a:p>
        </p:txBody>
      </p:sp>
      <p:sp>
        <p:nvSpPr>
          <p:cNvPr id="4" name="Text Placeholder 3">
            <a:extLst>
              <a:ext uri="{FF2B5EF4-FFF2-40B4-BE49-F238E27FC236}">
                <a16:creationId xmlns:a16="http://schemas.microsoft.com/office/drawing/2014/main" id="{D04D6BCD-B825-2D42-B35B-30C88348C86E}"/>
              </a:ext>
            </a:extLst>
          </p:cNvPr>
          <p:cNvSpPr>
            <a:spLocks noGrp="1"/>
          </p:cNvSpPr>
          <p:nvPr>
            <p:ph type="body" sz="quarter" idx="10"/>
          </p:nvPr>
        </p:nvSpPr>
        <p:spPr/>
        <p:txBody>
          <a:bodyPr>
            <a:normAutofit/>
          </a:bodyPr>
          <a:lstStyle/>
          <a:p>
            <a:r>
              <a:rPr lang="en-GB" dirty="0">
                <a:solidFill>
                  <a:schemeClr val="bg1">
                    <a:lumMod val="50000"/>
                  </a:schemeClr>
                </a:solidFill>
              </a:rPr>
              <a:t>The organization’s ability to quickly deliver new capabilities, services, or products</a:t>
            </a:r>
            <a:endParaRPr lang="en-NL" dirty="0">
              <a:solidFill>
                <a:schemeClr val="bg1">
                  <a:lumMod val="50000"/>
                </a:schemeClr>
              </a:solidFill>
            </a:endParaRPr>
          </a:p>
        </p:txBody>
      </p:sp>
    </p:spTree>
    <p:extLst>
      <p:ext uri="{BB962C8B-B14F-4D97-AF65-F5344CB8AC3E}">
        <p14:creationId xmlns:p14="http://schemas.microsoft.com/office/powerpoint/2010/main" val="1241357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1555766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88BA9E-C259-BF45-8381-C89FF6656471}"/>
              </a:ext>
            </a:extLst>
          </p:cNvPr>
          <p:cNvSpPr>
            <a:spLocks noGrp="1"/>
          </p:cNvSpPr>
          <p:nvPr>
            <p:ph type="title"/>
          </p:nvPr>
        </p:nvSpPr>
        <p:spPr/>
        <p:txBody>
          <a:bodyPr/>
          <a:lstStyle/>
          <a:p>
            <a:r>
              <a:rPr lang="en-NL" sz="4800" dirty="0"/>
              <a:t>Don’t measure Output. Measure Outcomes</a:t>
            </a:r>
            <a:endParaRPr lang="en-NL" dirty="0"/>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83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83E15-0841-014A-9E5B-901915C831FE}"/>
              </a:ext>
            </a:extLst>
          </p:cNvPr>
          <p:cNvSpPr>
            <a:spLocks noGrp="1"/>
          </p:cNvSpPr>
          <p:nvPr>
            <p:ph type="title"/>
          </p:nvPr>
        </p:nvSpPr>
        <p:spPr/>
        <p:txBody>
          <a:bodyPr/>
          <a:lstStyle/>
          <a:p>
            <a:r>
              <a:rPr lang="en-NL" sz="4800" dirty="0"/>
              <a:t>It’s not about the Metrics, but about the Conversation</a:t>
            </a:r>
            <a:endParaRPr lang="en-NL" dirty="0"/>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966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59F1-E1CC-7B42-A396-73EB00092B05}"/>
              </a:ext>
            </a:extLst>
          </p:cNvPr>
          <p:cNvSpPr>
            <a:spLocks noGrp="1"/>
          </p:cNvSpPr>
          <p:nvPr>
            <p:ph type="title"/>
          </p:nvPr>
        </p:nvSpPr>
        <p:spPr/>
        <p:txBody>
          <a:bodyPr/>
          <a:lstStyle/>
          <a:p>
            <a:r>
              <a:rPr lang="en-NL" sz="4800" b="0" dirty="0"/>
              <a:t>Learn more about </a:t>
            </a:r>
            <a:br>
              <a:rPr lang="en-NL" sz="4800" dirty="0"/>
            </a:br>
            <a:r>
              <a:rPr lang="en-NL" sz="4800" dirty="0"/>
              <a:t>Evidence Based Management </a:t>
            </a:r>
            <a:r>
              <a:rPr lang="en-NL" sz="4800" b="0" dirty="0"/>
              <a:t>at</a:t>
            </a:r>
            <a:br>
              <a:rPr lang="en-NL" sz="4800" dirty="0"/>
            </a:br>
            <a:r>
              <a:rPr lang="en-NL" sz="4800" b="0" dirty="0"/>
              <a:t>http://scrum.org/EBM</a:t>
            </a:r>
            <a:endParaRPr lang="en-NL" dirty="0"/>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887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10789"/>
            <a:ext cx="6599544" cy="420572"/>
          </a:xfrm>
          <a:prstGeom prst="rect">
            <a:avLst/>
          </a:prstGeom>
          <a:noFill/>
        </p:spPr>
        <p:txBody>
          <a:bodyPr wrap="square" rtlCol="0">
            <a:spAutoFit/>
          </a:bodyPr>
          <a:lstStyle/>
          <a:p>
            <a:pPr algn="ctr"/>
            <a:r>
              <a:rPr lang="en-NL" sz="2057" b="1" dirty="0">
                <a:latin typeface="Ubuntu" panose="020B0504030602030204" pitchFamily="34" charset="0"/>
              </a:rPr>
              <a:t>EBM Example Key Value Measures cheat sheet</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01208" y="4990585"/>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651718"/>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196901"/>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652506"/>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160839"/>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640121"/>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2967015"/>
            <a:ext cx="2425624" cy="1658310"/>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5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245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B54222D9-6941-D84F-A10D-B1A6208B9877}"/>
              </a:ext>
            </a:extLst>
          </p:cNvPr>
          <p:cNvSpPr>
            <a:spLocks noGrp="1"/>
          </p:cNvSpPr>
          <p:nvPr>
            <p:ph type="title"/>
          </p:nvPr>
        </p:nvSpPr>
        <p:spPr/>
        <p:txBody>
          <a:bodyPr anchor="b"/>
          <a:lstStyle/>
          <a:p>
            <a:r>
              <a:rPr lang="en-NL" sz="6600" dirty="0"/>
              <a:t>ABILITY TO INNOVATE</a:t>
            </a:r>
          </a:p>
        </p:txBody>
      </p:sp>
      <p:sp>
        <p:nvSpPr>
          <p:cNvPr id="5" name="Text Placeholder 4">
            <a:extLst>
              <a:ext uri="{FF2B5EF4-FFF2-40B4-BE49-F238E27FC236}">
                <a16:creationId xmlns:a16="http://schemas.microsoft.com/office/drawing/2014/main" id="{03C0D343-08E7-D143-A207-F82BA1F406C8}"/>
              </a:ext>
            </a:extLst>
          </p:cNvPr>
          <p:cNvSpPr>
            <a:spLocks noGrp="1"/>
          </p:cNvSpPr>
          <p:nvPr>
            <p:ph type="body" sz="quarter" idx="10"/>
          </p:nvPr>
        </p:nvSpPr>
        <p:spPr/>
        <p:txBody>
          <a:bodyPr>
            <a:noAutofit/>
          </a:bodyPr>
          <a:lstStyle/>
          <a:p>
            <a:r>
              <a:rPr lang="en-GB" dirty="0">
                <a:solidFill>
                  <a:schemeClr val="bg1">
                    <a:lumMod val="50000"/>
                  </a:schemeClr>
                </a:solidFill>
              </a:rPr>
              <a:t>The effectiveness of an organization to deliver new capabilities </a:t>
            </a:r>
          </a:p>
          <a:p>
            <a:r>
              <a:rPr lang="en-GB" dirty="0">
                <a:solidFill>
                  <a:schemeClr val="bg1">
                    <a:lumMod val="50000"/>
                  </a:schemeClr>
                </a:solidFill>
              </a:rPr>
              <a:t>that might better meet customer needs</a:t>
            </a:r>
            <a:endParaRPr lang="en-NL" dirty="0">
              <a:solidFill>
                <a:schemeClr val="bg1">
                  <a:lumMod val="50000"/>
                </a:schemeClr>
              </a:solidFill>
            </a:endParaRPr>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asuring Outcome" id="{0639CB7F-EC37-9540-A026-D779BDBB7B0D}" vid="{C040AB65-D577-3143-92B0-5EA806BC72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TotalTime>
  <Words>763</Words>
  <Application>Microsoft Macintosh PowerPoint</Application>
  <PresentationFormat>Custom</PresentationFormat>
  <Paragraphs>100</Paragraphs>
  <Slides>78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Calibri</vt:lpstr>
      <vt:lpstr>Ubuntu Light</vt:lpstr>
      <vt:lpstr>Ubuntu</vt:lpstr>
      <vt:lpstr>Arial</vt:lpstr>
      <vt:lpstr>Marvel</vt:lpstr>
      <vt:lpstr>Calibri Light</vt:lpstr>
      <vt:lpstr>Office Theme</vt:lpstr>
      <vt:lpstr>PowerPoint Presentation</vt:lpstr>
      <vt:lpstr>PowerPoint Presentation</vt:lpstr>
      <vt:lpstr>CURRENT VALUE</vt:lpstr>
      <vt:lpstr>PowerPoint Presentation</vt:lpstr>
      <vt:lpstr>UNREALIZED VALUE</vt:lpstr>
      <vt:lpstr>PowerPoint Presentation</vt:lpstr>
      <vt:lpstr>TIME TO MARKET</vt:lpstr>
      <vt:lpstr>PowerPoint Presentation</vt:lpstr>
      <vt:lpstr>ABILITY TO INNOVATE</vt:lpstr>
      <vt:lpstr>PowerPoint Presentation</vt:lpstr>
      <vt:lpstr>Customer Satisfaction</vt:lpstr>
      <vt:lpstr>Customer Satisfaction</vt:lpstr>
      <vt:lpstr>Defect Trends</vt:lpstr>
      <vt:lpstr>Defect Trends</vt:lpstr>
      <vt:lpstr>Product  Cost Ratio</vt:lpstr>
      <vt:lpstr>Product  Cost Ratio</vt:lpstr>
      <vt:lpstr>Change  Failure Rate</vt:lpstr>
      <vt:lpstr>Change  Failure Rate</vt:lpstr>
      <vt:lpstr>Installed  Version Index</vt:lpstr>
      <vt:lpstr>Installed  Version Index</vt:lpstr>
      <vt:lpstr>Desired Customer Experience or satisfaction</vt:lpstr>
      <vt:lpstr>Desired Customer Experience or satisfaction</vt:lpstr>
      <vt:lpstr>Time to remove Impediment</vt:lpstr>
      <vt:lpstr>Time to remove Impediment</vt:lpstr>
      <vt:lpstr>Build &amp; Integration Frequency</vt:lpstr>
      <vt:lpstr>Build &amp; Integration Frequency</vt:lpstr>
      <vt:lpstr>Time to Pivot</vt:lpstr>
      <vt:lpstr>Time to Pivot</vt:lpstr>
      <vt:lpstr>Production Incident Count</vt:lpstr>
      <vt:lpstr>Production Incident Count</vt:lpstr>
      <vt:lpstr>Release  Stabilization  Period</vt:lpstr>
      <vt:lpstr>Release  Stabilization  Period</vt:lpstr>
      <vt:lpstr> Lead Time  for Changes</vt:lpstr>
      <vt:lpstr> Lead Time  for Changes</vt:lpstr>
      <vt:lpstr>Market Share</vt:lpstr>
      <vt:lpstr>Market Share</vt:lpstr>
      <vt:lpstr>Customer  Cycle Time</vt:lpstr>
      <vt:lpstr>Customer  Cycle Time</vt:lpstr>
      <vt:lpstr>Time-to-Learn</vt:lpstr>
      <vt:lpstr>Time-to-Learn</vt:lpstr>
      <vt:lpstr>Employee Satisfaction</vt:lpstr>
      <vt:lpstr>Employee Satisfaction</vt:lpstr>
      <vt:lpstr>Customer  Usage Index</vt:lpstr>
      <vt:lpstr>Customer  Usage Index</vt:lpstr>
      <vt:lpstr>Revenue  per Employee</vt:lpstr>
      <vt:lpstr>Revenue  per Employee</vt:lpstr>
      <vt:lpstr>Release  Frequency</vt:lpstr>
      <vt:lpstr>Release  Frequency</vt:lpstr>
      <vt:lpstr>Mean Time  to Repair</vt:lpstr>
      <vt:lpstr>Mean Time  to Repair</vt:lpstr>
      <vt:lpstr>Lead Time</vt:lpstr>
      <vt:lpstr>Lead Time</vt:lpstr>
      <vt:lpstr>Innovation Rate</vt:lpstr>
      <vt:lpstr>Innovation Rate</vt:lpstr>
      <vt:lpstr>On-Product Index</vt:lpstr>
      <vt:lpstr>On-Product Index</vt:lpstr>
      <vt:lpstr> Deployment Frequency</vt:lpstr>
      <vt:lpstr> Deployment Frequency</vt:lpstr>
      <vt:lpstr>Technical Debt</vt:lpstr>
      <vt:lpstr>Technical Debt</vt:lpstr>
      <vt:lpstr>Time to  Restore Service</vt:lpstr>
      <vt:lpstr>Time to  Restore Service</vt:lpstr>
      <vt:lpstr>Active (Product) Code Branches</vt:lpstr>
      <vt:lpstr>Active (Product) Code Branches</vt:lpstr>
      <vt:lpstr>Time Spent Merging Code Between Branches</vt:lpstr>
      <vt:lpstr>Time Spent Merging Code Between Branches</vt:lpstr>
      <vt:lpstr>Time Spent  Context-Switching</vt:lpstr>
      <vt:lpstr>Time Spent  Context-Switching</vt:lpstr>
      <vt:lpstr>Customer or User Satisfaction Gap</vt:lpstr>
      <vt:lpstr>Customer or User Satisfaction Gap</vt:lpstr>
      <vt:lpstr>Don’t measure Output. Measure Outcomes</vt:lpstr>
      <vt:lpstr>PowerPoint Presentation</vt:lpstr>
      <vt:lpstr>It’s not about the Metrics, but about the Conversation</vt:lpstr>
      <vt:lpstr>PowerPoint Presentation</vt:lpstr>
      <vt:lpstr>Learn more about  Evidence Based Management at http://scrum.org/EBM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Sjoerd Kranendonk</dc:creator>
  <cp:lastModifiedBy>Sjoerd Kranendonk</cp:lastModifiedBy>
  <cp:revision>1</cp:revision>
  <dcterms:created xsi:type="dcterms:W3CDTF">2022-02-10T22:21:59Z</dcterms:created>
  <dcterms:modified xsi:type="dcterms:W3CDTF">2022-02-10T22:25:16Z</dcterms:modified>
</cp:coreProperties>
</file>